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456"/>
    <a:srgbClr val="6BA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701"/>
  </p:normalViewPr>
  <p:slideViewPr>
    <p:cSldViewPr snapToGrid="0" snapToObjects="1">
      <p:cViewPr varScale="1">
        <p:scale>
          <a:sx n="93" d="100"/>
          <a:sy n="93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E1FF2-664D-504A-877D-FDB3BA81D58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0E6D2-00F4-F241-85DB-0EEB2C3BA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9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69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41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9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4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91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29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7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90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24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E6D2-00F4-F241-85DB-0EEB2C3BA7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9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BB2C-B7DE-9647-BDF3-388B64E5A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93972-BF83-D347-BBC3-6915E45F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51574-E4BA-D245-914A-B273B350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7D23-F65D-B946-BED7-1FEC1AF6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F4029-9870-F94E-BA8D-2C5A6A13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6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EAAD-00CC-7B48-A6F3-79577E56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CC8E0-2A14-B445-ADD3-FE84D84CE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24636-6F5F-6B42-BF04-3ACCC18F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10DC-7CB2-224B-9547-2354193E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D0D31-3966-E542-97A8-88F9D202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C83BD-383D-2D4F-9532-23818ECDC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265F2-8AC7-8D4C-930F-F0F76F544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4041E-B492-F84E-98E4-3925C81A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64326-3231-FE4A-B683-B142A4DE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3C42B-6CD7-6D40-9FA7-CA3CD493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5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9EE4-B4E2-264C-A5CD-994E8152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A4B10-DE23-084B-A97B-AF372F6C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DC4D4-818D-B740-B39D-EE2C0A86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8238E-A24C-E144-919F-F20E2F4E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5C0C-EE01-8043-B1C8-7F2AFC24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E83B-ABDD-D64A-AAA1-1BFD1B93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3932-F20A-FB41-8600-2A8E403CD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16CD3-6729-0F47-B2B0-97DF4919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1B3DD-2DA1-A546-9F1E-A6CDE626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2075A-AFDC-064B-B9B6-B1F94186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1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E0A7-24F6-ED4A-9B2E-179B4AB6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EF94B-1FA5-7941-AAEB-6ECB50EAF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528B3-4628-2541-B224-11CA6AFB0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F3092-EDBB-074C-B8DD-70DC36BC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8F48F-4C1A-954F-833E-69511F1B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32AC9-0334-4E4D-B17C-0DAAE99A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0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72904-8F7D-784C-8713-065B79ED8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A375C-EDF1-564A-BDE9-8F3E4036E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3EBD8-0BA8-3D4B-AE2E-886644FE9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5EE8E-9514-5742-9E14-54E1438BB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ECC3F-9534-784F-AE85-243946C27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5B6F6-F373-EE4C-9954-ED67FA97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6F03B-D1D1-BF47-85FD-024EE38A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900A9-35AD-A044-94E9-07729CC3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2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ACCA-3002-534A-B99F-06652FCA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CF15C-3BA7-2540-8986-95D6355F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5278C-CBCC-AA4A-BE1B-AEA13B3E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7283F-FBDF-CA4D-A94F-79BF0D7B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4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EB8EF-DDE2-A74B-9884-F30E7999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0461E-229F-3C4F-B029-69449E15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EC5D1-E69F-3B49-B089-0EE816DF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0DE11-8A6A-4A4E-AB79-A65DDCE0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D5638-E528-D64A-AC38-0CE41F99E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27515-8127-714C-9DDD-2AD31BBEB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AFD2C-D0E2-6444-A909-3CEC323A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31D96-7116-4246-A408-553F4F17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682D3-C602-684B-A886-AE565D9B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6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0D48-DB62-0A42-90F8-B8919A75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3033C-89DE-A04F-92E8-811BDD794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AB1F0-EFA7-AB44-9A8D-C5CA43B10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EA97F-E572-1745-9C7F-3DF82AFE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90FEB-A851-4A40-9A78-640A76A2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41C52-7859-BC4E-B0C4-4E828EF0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5F57B-E866-464B-A97A-B92FD6C9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8D0FD-731D-2C41-9EDE-D0C43F58F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92005-28BD-B047-AC7F-E05F06E90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F62D4-C3F8-CC4A-B065-EA3A702DF83B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DE13A-4B98-8944-9153-D0E078803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9655A-407F-B04E-80B7-0AF3F2252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A29C2-7677-9E45-9D68-B02848497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image" Target="../media/image43.jpg"/><Relationship Id="rId10" Type="http://schemas.openxmlformats.org/officeDocument/2006/relationships/image" Target="../media/image47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bunch, several&#10;&#10;Description automatically generated">
            <a:extLst>
              <a:ext uri="{FF2B5EF4-FFF2-40B4-BE49-F238E27FC236}">
                <a16:creationId xmlns:a16="http://schemas.microsoft.com/office/drawing/2014/main" id="{E0DCC83E-1514-8F4E-BF44-F1154C3B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46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32FCD44-D8DD-D14C-B59E-DA3E396D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6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613638B-84F4-BA4A-911A-7E1211876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6FD740C-BC70-F341-BB5F-65384E3BA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943" y="1426028"/>
            <a:ext cx="2438400" cy="2438400"/>
          </a:xfrm>
          <a:prstGeom prst="rect">
            <a:avLst/>
          </a:prstGeom>
        </p:spPr>
      </p:pic>
      <p:pic>
        <p:nvPicPr>
          <p:cNvPr id="7" name="Picture 6" descr="A picture containing outdoor, ground, tree&#10;&#10;Description automatically generated">
            <a:extLst>
              <a:ext uri="{FF2B5EF4-FFF2-40B4-BE49-F238E27FC236}">
                <a16:creationId xmlns:a16="http://schemas.microsoft.com/office/drawing/2014/main" id="{0788CC6C-27C7-F242-817E-08EFD43E0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360" y="3568474"/>
            <a:ext cx="2438400" cy="243840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4B57BB6-2EAE-1D4C-BE02-33138F91C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00" y="3962852"/>
            <a:ext cx="2438400" cy="2159000"/>
          </a:xfrm>
          <a:prstGeom prst="rect">
            <a:avLst/>
          </a:prstGeom>
        </p:spPr>
      </p:pic>
      <p:pic>
        <p:nvPicPr>
          <p:cNvPr id="11" name="Picture 10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245F4E3F-E64C-9B44-AAF7-CCF1F7A8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0200" y="1279072"/>
            <a:ext cx="2438400" cy="24384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F8A5BDF-1DDB-AA4C-8786-54905763F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3487" y="2056493"/>
            <a:ext cx="2438400" cy="243840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1A7ED23-57BE-AE4A-B6C0-F27C0E7C78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143" y="3559855"/>
            <a:ext cx="2362200" cy="2438400"/>
          </a:xfrm>
          <a:prstGeom prst="rect">
            <a:avLst/>
          </a:prstGeom>
        </p:spPr>
      </p:pic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A01125C2-9100-1C47-A40D-F4B8F9552E72}"/>
              </a:ext>
            </a:extLst>
          </p:cNvPr>
          <p:cNvCxnSpPr/>
          <p:nvPr/>
        </p:nvCxnSpPr>
        <p:spPr>
          <a:xfrm flipV="1">
            <a:off x="4978402" y="2860221"/>
            <a:ext cx="1654629" cy="830943"/>
          </a:xfrm>
          <a:prstGeom prst="curvedConnector3">
            <a:avLst/>
          </a:prstGeom>
          <a:ln w="1809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A person wearing a mask holding cupcakes&#10;&#10;Description automatically generated with low confidence">
            <a:extLst>
              <a:ext uri="{FF2B5EF4-FFF2-40B4-BE49-F238E27FC236}">
                <a16:creationId xmlns:a16="http://schemas.microsoft.com/office/drawing/2014/main" id="{56B8096D-D51F-924A-ADDA-7C8EECD9A8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7450" y="311150"/>
            <a:ext cx="47371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52498D7-FD5E-FF4E-9079-3D304553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86EB551-8BDD-CB4D-9047-62C80C8EA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993" y="1267758"/>
            <a:ext cx="2792886" cy="27928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F93796-8D20-2E43-BA7A-A2A1F864B026}"/>
              </a:ext>
            </a:extLst>
          </p:cNvPr>
          <p:cNvGrpSpPr/>
          <p:nvPr/>
        </p:nvGrpSpPr>
        <p:grpSpPr>
          <a:xfrm>
            <a:off x="2912261" y="2071875"/>
            <a:ext cx="3088822" cy="4005942"/>
            <a:chOff x="210523" y="1012970"/>
            <a:chExt cx="3088822" cy="4005942"/>
          </a:xfrm>
        </p:grpSpPr>
        <p:pic>
          <p:nvPicPr>
            <p:cNvPr id="5" name="Picture 4" descr="A picture containing text, person, indoor, computer&#10;&#10;Description automatically generated">
              <a:extLst>
                <a:ext uri="{FF2B5EF4-FFF2-40B4-BE49-F238E27FC236}">
                  <a16:creationId xmlns:a16="http://schemas.microsoft.com/office/drawing/2014/main" id="{DCF16478-8BC4-8945-9769-DBB622298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0523" y="1930090"/>
              <a:ext cx="3088822" cy="3088822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5FDBB9D-3024-B140-BF13-C281DF71BD79}"/>
                </a:ext>
              </a:extLst>
            </p:cNvPr>
            <p:cNvSpPr/>
            <p:nvPr/>
          </p:nvSpPr>
          <p:spPr>
            <a:xfrm>
              <a:off x="351314" y="1012970"/>
              <a:ext cx="2830285" cy="917120"/>
            </a:xfrm>
            <a:prstGeom prst="roundRect">
              <a:avLst/>
            </a:prstGeom>
            <a:solidFill>
              <a:srgbClr val="6BAFB3"/>
            </a:solidFill>
            <a:ln>
              <a:solidFill>
                <a:srgbClr val="6BA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Barlow" pitchFamily="2" charset="77"/>
                  <a:ea typeface="Ayuthaya" pitchFamily="2" charset="-34"/>
                  <a:cs typeface="Ayuthaya" pitchFamily="2" charset="-34"/>
                </a:rPr>
                <a:t>Chris </a:t>
              </a:r>
              <a:r>
                <a:rPr lang="en-US" sz="2400" dirty="0" err="1">
                  <a:latin typeface="Barlow" pitchFamily="2" charset="77"/>
                  <a:ea typeface="Ayuthaya" pitchFamily="2" charset="-34"/>
                  <a:cs typeface="Ayuthaya" pitchFamily="2" charset="-34"/>
                </a:rPr>
                <a:t>Berrow</a:t>
              </a:r>
              <a:r>
                <a:rPr lang="en-US" sz="2400" dirty="0">
                  <a:latin typeface="Barlow" pitchFamily="2" charset="77"/>
                  <a:ea typeface="Ayuthaya" pitchFamily="2" charset="-34"/>
                  <a:cs typeface="Ayuthaya" pitchFamily="2" charset="-34"/>
                </a:rPr>
                <a:t>: </a:t>
              </a:r>
            </a:p>
            <a:p>
              <a:pPr algn="ctr"/>
              <a:r>
                <a:rPr lang="en-US" sz="2400" dirty="0">
                  <a:latin typeface="Barlow" pitchFamily="2" charset="77"/>
                  <a:ea typeface="Ayuthaya" pitchFamily="2" charset="-34"/>
                  <a:cs typeface="Ayuthaya" pitchFamily="2" charset="-34"/>
                </a:rPr>
                <a:t>Talk and Q&amp;A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58A3CE-B5CF-2D43-B715-6EBA84114328}"/>
              </a:ext>
            </a:extLst>
          </p:cNvPr>
          <p:cNvGrpSpPr/>
          <p:nvPr/>
        </p:nvGrpSpPr>
        <p:grpSpPr>
          <a:xfrm>
            <a:off x="0" y="1267758"/>
            <a:ext cx="2912227" cy="3589990"/>
            <a:chOff x="127871" y="1214663"/>
            <a:chExt cx="3088823" cy="3628571"/>
          </a:xfrm>
        </p:grpSpPr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527FF484-B298-B747-B5C3-D04690EA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72" r="13439"/>
            <a:stretch/>
          </p:blipFill>
          <p:spPr>
            <a:xfrm>
              <a:off x="127871" y="1214663"/>
              <a:ext cx="3088823" cy="2711451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68246E2-3519-FD4E-959B-BAB03F204771}"/>
                </a:ext>
              </a:extLst>
            </p:cNvPr>
            <p:cNvSpPr/>
            <p:nvPr/>
          </p:nvSpPr>
          <p:spPr>
            <a:xfrm>
              <a:off x="257139" y="3926114"/>
              <a:ext cx="2830285" cy="917120"/>
            </a:xfrm>
            <a:prstGeom prst="roundRect">
              <a:avLst/>
            </a:prstGeom>
            <a:solidFill>
              <a:srgbClr val="6BAFB3"/>
            </a:solidFill>
            <a:ln>
              <a:solidFill>
                <a:srgbClr val="6BA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Barlow" pitchFamily="2" charset="77"/>
                  <a:ea typeface="Ayuthaya" pitchFamily="2" charset="-34"/>
                  <a:cs typeface="Ayuthaya" pitchFamily="2" charset="-34"/>
                </a:rPr>
                <a:t>The SRAs</a:t>
              </a:r>
            </a:p>
          </p:txBody>
        </p:sp>
      </p:grp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B84C768-FA1B-6C48-B49A-052C6FF21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7048" y="1693657"/>
            <a:ext cx="2792886" cy="27928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E42E293-E4E0-8844-9FDC-531ECA129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3206" y="2181851"/>
            <a:ext cx="2801303" cy="2801303"/>
          </a:xfrm>
          <a:prstGeom prst="rect">
            <a:avLst/>
          </a:prstGeom>
        </p:spPr>
      </p:pic>
      <p:pic>
        <p:nvPicPr>
          <p:cNvPr id="21" name="Picture 20" descr="A picture containing text, sign, businesscard&#10;&#10;Description automatically generated">
            <a:extLst>
              <a:ext uri="{FF2B5EF4-FFF2-40B4-BE49-F238E27FC236}">
                <a16:creationId xmlns:a16="http://schemas.microsoft.com/office/drawing/2014/main" id="{A6155BFC-B371-B240-A453-B7EC4F8EED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297" b="3778"/>
          <a:stretch/>
        </p:blipFill>
        <p:spPr>
          <a:xfrm>
            <a:off x="6017315" y="2612572"/>
            <a:ext cx="2785564" cy="2449206"/>
          </a:xfrm>
          <a:prstGeom prst="rect">
            <a:avLst/>
          </a:prstGeom>
        </p:spPr>
      </p:pic>
      <p:pic>
        <p:nvPicPr>
          <p:cNvPr id="23" name="Picture 22" descr="Text, logo, whiteboard&#10;&#10;Description automatically generated">
            <a:extLst>
              <a:ext uri="{FF2B5EF4-FFF2-40B4-BE49-F238E27FC236}">
                <a16:creationId xmlns:a16="http://schemas.microsoft.com/office/drawing/2014/main" id="{2B5854EB-FE3A-F04A-B66D-A76EFA99DF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4772" y="3119533"/>
            <a:ext cx="2778107" cy="2083580"/>
          </a:xfrm>
          <a:prstGeom prst="rect">
            <a:avLst/>
          </a:prstGeom>
        </p:spPr>
      </p:pic>
      <p:pic>
        <p:nvPicPr>
          <p:cNvPr id="25" name="Picture 24" descr="A picture containing text, person, sport&#10;&#10;Description automatically generated">
            <a:extLst>
              <a:ext uri="{FF2B5EF4-FFF2-40B4-BE49-F238E27FC236}">
                <a16:creationId xmlns:a16="http://schemas.microsoft.com/office/drawing/2014/main" id="{5A45A825-A5BE-A648-A633-D00E11D1C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7719" y="3702860"/>
            <a:ext cx="2778107" cy="2837219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FE9719B-EF4F-B345-AEBC-F0FE107B9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5929" y="1267758"/>
            <a:ext cx="2799673" cy="2814331"/>
          </a:xfrm>
          <a:prstGeom prst="rect">
            <a:avLst/>
          </a:prstGeom>
        </p:spPr>
      </p:pic>
      <p:pic>
        <p:nvPicPr>
          <p:cNvPr id="29" name="Picture 28" descr="A picture containing text, sign, close&#10;&#10;Description automatically generated">
            <a:extLst>
              <a:ext uri="{FF2B5EF4-FFF2-40B4-BE49-F238E27FC236}">
                <a16:creationId xmlns:a16="http://schemas.microsoft.com/office/drawing/2014/main" id="{C17C3E9D-93C1-4B45-9830-09EEFCCD78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1416" y="1693657"/>
            <a:ext cx="2804186" cy="2761591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2DCEE630-26CD-7E4A-84FD-C5C6D91038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435" y="2181851"/>
            <a:ext cx="2797010" cy="2797010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4754E1B-BA50-5840-B7B8-E9A6B5EEC769}"/>
              </a:ext>
            </a:extLst>
          </p:cNvPr>
          <p:cNvSpPr/>
          <p:nvPr/>
        </p:nvSpPr>
        <p:spPr>
          <a:xfrm>
            <a:off x="6286797" y="4983154"/>
            <a:ext cx="2830285" cy="917120"/>
          </a:xfrm>
          <a:prstGeom prst="roundRect">
            <a:avLst/>
          </a:prstGeom>
          <a:solidFill>
            <a:srgbClr val="6BAFB3"/>
          </a:solidFill>
          <a:ln>
            <a:solidFill>
              <a:srgbClr val="6BAF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rlow" pitchFamily="2" charset="77"/>
                <a:ea typeface="Ayuthaya" pitchFamily="2" charset="-34"/>
                <a:cs typeface="Ayuthaya" pitchFamily="2" charset="-34"/>
              </a:rPr>
              <a:t>Christmas Awards</a:t>
            </a:r>
          </a:p>
        </p:txBody>
      </p:sp>
      <p:pic>
        <p:nvPicPr>
          <p:cNvPr id="34" name="Picture 3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9AA20B-1818-AC41-B968-38D1EE3D03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2568" y="2452277"/>
            <a:ext cx="3112857" cy="2609501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FA63BB5-2D63-2E4A-994C-6C186EC322D3}"/>
              </a:ext>
            </a:extLst>
          </p:cNvPr>
          <p:cNvSpPr/>
          <p:nvPr/>
        </p:nvSpPr>
        <p:spPr>
          <a:xfrm>
            <a:off x="9403661" y="1544908"/>
            <a:ext cx="2668470" cy="907369"/>
          </a:xfrm>
          <a:prstGeom prst="roundRect">
            <a:avLst/>
          </a:prstGeom>
          <a:solidFill>
            <a:srgbClr val="6BAFB3"/>
          </a:solidFill>
          <a:ln>
            <a:solidFill>
              <a:srgbClr val="6BAF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rlow" pitchFamily="2" charset="77"/>
                <a:ea typeface="Ayuthaya" pitchFamily="2" charset="-34"/>
                <a:cs typeface="Ayuthaya" pitchFamily="2" charset="-34"/>
              </a:rPr>
              <a:t>Speed Friending</a:t>
            </a:r>
          </a:p>
        </p:txBody>
      </p:sp>
    </p:spTree>
    <p:extLst>
      <p:ext uri="{BB962C8B-B14F-4D97-AF65-F5344CB8AC3E}">
        <p14:creationId xmlns:p14="http://schemas.microsoft.com/office/powerpoint/2010/main" val="10839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456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AE9DFC3-74BD-774A-B3F6-1F04FA7BA870}"/>
              </a:ext>
            </a:extLst>
          </p:cNvPr>
          <p:cNvGrpSpPr/>
          <p:nvPr/>
        </p:nvGrpSpPr>
        <p:grpSpPr>
          <a:xfrm>
            <a:off x="3286478" y="669470"/>
            <a:ext cx="5619044" cy="5519059"/>
            <a:chOff x="3314695" y="1077683"/>
            <a:chExt cx="5619044" cy="5519059"/>
          </a:xfrm>
        </p:grpSpPr>
        <p:pic>
          <p:nvPicPr>
            <p:cNvPr id="6" name="Picture 5" descr="A picture containing cake, fruit, decorated, plant&#10;&#10;Description automatically generated">
              <a:extLst>
                <a:ext uri="{FF2B5EF4-FFF2-40B4-BE49-F238E27FC236}">
                  <a16:creationId xmlns:a16="http://schemas.microsoft.com/office/drawing/2014/main" id="{022BA7E0-0C3D-7A4A-9BDC-7D82E068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8900" y="2917371"/>
              <a:ext cx="1854200" cy="1854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7" name="Picture 6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0B990ACA-7BD3-044B-913F-0FD68AE4D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0000"/>
            </a:blip>
            <a:srcRect t="-769" b="368"/>
            <a:stretch/>
          </p:blipFill>
          <p:spPr>
            <a:xfrm>
              <a:off x="7023100" y="2910114"/>
              <a:ext cx="1854200" cy="1854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9" name="Picture 8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9C82EA08-F322-3A4D-AC9E-5432234E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3314700" y="1077683"/>
              <a:ext cx="1854200" cy="1839687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1" name="Picture 10" descr="A picture containing outdoor, person, tree, wood&#10;&#10;Description automatically generated">
              <a:extLst>
                <a:ext uri="{FF2B5EF4-FFF2-40B4-BE49-F238E27FC236}">
                  <a16:creationId xmlns:a16="http://schemas.microsoft.com/office/drawing/2014/main" id="{FED8AAB3-63B0-6C4E-B7BC-C0C18B00E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5168900" y="1077685"/>
              <a:ext cx="1854200" cy="1854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3" name="Picture 12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2220A0BD-BCAA-C245-AEF8-EE133A33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</a:blip>
            <a:stretch>
              <a:fillRect/>
            </a:stretch>
          </p:blipFill>
          <p:spPr>
            <a:xfrm>
              <a:off x="7023100" y="1077685"/>
              <a:ext cx="1854200" cy="1854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5" name="Picture 14" descr="A picture containing outdoor, sky, ground, person&#10;&#10;Description automatically generated">
              <a:extLst>
                <a:ext uri="{FF2B5EF4-FFF2-40B4-BE49-F238E27FC236}">
                  <a16:creationId xmlns:a16="http://schemas.microsoft.com/office/drawing/2014/main" id="{15CC7FDA-2BC2-9F42-9B68-140F382EB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0000"/>
            </a:blip>
            <a:stretch>
              <a:fillRect/>
            </a:stretch>
          </p:blipFill>
          <p:spPr>
            <a:xfrm>
              <a:off x="3314695" y="2916462"/>
              <a:ext cx="1854200" cy="1826988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9" name="Picture 18" descr="A picture containing text, person, different, posing&#10;&#10;Description automatically generated">
              <a:extLst>
                <a:ext uri="{FF2B5EF4-FFF2-40B4-BE49-F238E27FC236}">
                  <a16:creationId xmlns:a16="http://schemas.microsoft.com/office/drawing/2014/main" id="{3D42CA8B-CEAE-0040-8B44-803B6323D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70000"/>
            </a:blip>
            <a:srcRect r="47710"/>
            <a:stretch/>
          </p:blipFill>
          <p:spPr>
            <a:xfrm>
              <a:off x="3314699" y="4742542"/>
              <a:ext cx="1854199" cy="185419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21" name="Picture 2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919BE9A-257B-284F-8591-C8654593E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0000"/>
            </a:blip>
            <a:stretch>
              <a:fillRect/>
            </a:stretch>
          </p:blipFill>
          <p:spPr>
            <a:xfrm>
              <a:off x="5168898" y="4742542"/>
              <a:ext cx="1854199" cy="18542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1C1BCF-F0DD-814C-A326-142C14FEC2FD}"/>
                </a:ext>
              </a:extLst>
            </p:cNvPr>
            <p:cNvSpPr/>
            <p:nvPr/>
          </p:nvSpPr>
          <p:spPr>
            <a:xfrm>
              <a:off x="7023097" y="4742542"/>
              <a:ext cx="1854203" cy="1854199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B376D0C6-1039-D945-99DE-402B31BE1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70000"/>
            </a:blip>
            <a:srcRect l="37038" r="-6790" b="28689"/>
            <a:stretch/>
          </p:blipFill>
          <p:spPr>
            <a:xfrm>
              <a:off x="7892341" y="4748993"/>
              <a:ext cx="1041398" cy="1064670"/>
            </a:xfrm>
            <a:prstGeom prst="rect">
              <a:avLst/>
            </a:prstGeom>
          </p:spPr>
        </p:pic>
        <p:pic>
          <p:nvPicPr>
            <p:cNvPr id="24" name="Picture 23" descr="Logo, icon&#10;&#10;Description automatically generated">
              <a:extLst>
                <a:ext uri="{FF2B5EF4-FFF2-40B4-BE49-F238E27FC236}">
                  <a16:creationId xmlns:a16="http://schemas.microsoft.com/office/drawing/2014/main" id="{A505EDBF-B93C-CC41-A68A-F9DD77FE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7045661" y="5533572"/>
              <a:ext cx="1041399" cy="1041399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6BAB7D4-A293-C147-B773-88480445F1CD}"/>
              </a:ext>
            </a:extLst>
          </p:cNvPr>
          <p:cNvSpPr/>
          <p:nvPr/>
        </p:nvSpPr>
        <p:spPr>
          <a:xfrm>
            <a:off x="3205050" y="1718475"/>
            <a:ext cx="19447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Thank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9A01E8-8FE3-D24E-BE29-CE161AD4483E}"/>
              </a:ext>
            </a:extLst>
          </p:cNvPr>
          <p:cNvSpPr/>
          <p:nvPr/>
        </p:nvSpPr>
        <p:spPr>
          <a:xfrm>
            <a:off x="5442959" y="1657594"/>
            <a:ext cx="12496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you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B13328-42E7-744A-8CBE-578B9AC63F62}"/>
              </a:ext>
            </a:extLst>
          </p:cNvPr>
          <p:cNvSpPr/>
          <p:nvPr/>
        </p:nvSpPr>
        <p:spPr>
          <a:xfrm>
            <a:off x="7016020" y="1672508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for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2D8CBF-1E7B-9E47-BB8E-C0B6C29B0180}"/>
              </a:ext>
            </a:extLst>
          </p:cNvPr>
          <p:cNvSpPr/>
          <p:nvPr/>
        </p:nvSpPr>
        <p:spPr>
          <a:xfrm>
            <a:off x="3263914" y="3529132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F3B850-94F0-1642-B5B3-07D4DD6B408C}"/>
              </a:ext>
            </a:extLst>
          </p:cNvPr>
          <p:cNvSpPr/>
          <p:nvPr/>
        </p:nvSpPr>
        <p:spPr>
          <a:xfrm>
            <a:off x="7005452" y="3490023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your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963B88-3F41-BA4D-AA29-740FEED97717}"/>
              </a:ext>
            </a:extLst>
          </p:cNvPr>
          <p:cNvSpPr/>
          <p:nvPr/>
        </p:nvSpPr>
        <p:spPr>
          <a:xfrm>
            <a:off x="3309046" y="5168555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help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B131E4-47A3-ED41-9F2C-BF19FF59853B}"/>
              </a:ext>
            </a:extLst>
          </p:cNvPr>
          <p:cNvSpPr/>
          <p:nvPr/>
        </p:nvSpPr>
        <p:spPr>
          <a:xfrm>
            <a:off x="5118117" y="5216877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this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D15856-72E4-0E45-B4B1-8486D13D2782}"/>
              </a:ext>
            </a:extLst>
          </p:cNvPr>
          <p:cNvSpPr/>
          <p:nvPr/>
        </p:nvSpPr>
        <p:spPr>
          <a:xfrm>
            <a:off x="7131743" y="5185494"/>
            <a:ext cx="1854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year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9AB669-9D00-0D44-ACA6-D273B1D0BF93}"/>
              </a:ext>
            </a:extLst>
          </p:cNvPr>
          <p:cNvSpPr/>
          <p:nvPr/>
        </p:nvSpPr>
        <p:spPr>
          <a:xfrm>
            <a:off x="5128682" y="2601775"/>
            <a:ext cx="18541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not you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B79031-28EB-A74E-B521-DDD461112F7D}"/>
              </a:ext>
            </a:extLst>
          </p:cNvPr>
          <p:cNvSpPr txBox="1"/>
          <p:nvPr/>
        </p:nvSpPr>
        <p:spPr>
          <a:xfrm>
            <a:off x="666204" y="467088"/>
            <a:ext cx="25977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rlow" pitchFamily="2" charset="77"/>
              </a:rPr>
              <a:t>Sam Holloway</a:t>
            </a:r>
          </a:p>
          <a:p>
            <a:r>
              <a:rPr lang="en-US" b="1" dirty="0">
                <a:latin typeface="Barlow" pitchFamily="2" charset="77"/>
              </a:rPr>
              <a:t>Jake </a:t>
            </a:r>
            <a:r>
              <a:rPr lang="en-US" b="1" dirty="0" err="1">
                <a:latin typeface="Barlow" pitchFamily="2" charset="77"/>
              </a:rPr>
              <a:t>Boud</a:t>
            </a:r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Oliver Harris</a:t>
            </a:r>
          </a:p>
          <a:p>
            <a:r>
              <a:rPr lang="en-US" b="1" dirty="0">
                <a:latin typeface="Barlow" pitchFamily="2" charset="77"/>
              </a:rPr>
              <a:t>Lucie Richardson</a:t>
            </a:r>
          </a:p>
          <a:p>
            <a:r>
              <a:rPr lang="en-US" b="1" dirty="0">
                <a:latin typeface="Barlow" pitchFamily="2" charset="77"/>
              </a:rPr>
              <a:t>Louis Davies</a:t>
            </a:r>
          </a:p>
          <a:p>
            <a:r>
              <a:rPr lang="en-US" b="1" dirty="0">
                <a:latin typeface="Barlow" pitchFamily="2" charset="77"/>
              </a:rPr>
              <a:t>Matias </a:t>
            </a:r>
            <a:r>
              <a:rPr lang="en-US" b="1" dirty="0" err="1">
                <a:latin typeface="Barlow" pitchFamily="2" charset="77"/>
              </a:rPr>
              <a:t>Vanhanen</a:t>
            </a:r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Jacob Baldwin</a:t>
            </a:r>
          </a:p>
          <a:p>
            <a:r>
              <a:rPr lang="en-US" b="1" dirty="0">
                <a:latin typeface="Barlow" pitchFamily="2" charset="77"/>
              </a:rPr>
              <a:t>Andrew Ying</a:t>
            </a:r>
          </a:p>
          <a:p>
            <a:r>
              <a:rPr lang="en-US" b="1" dirty="0">
                <a:latin typeface="Barlow" pitchFamily="2" charset="77"/>
              </a:rPr>
              <a:t>Gareth Scourfield</a:t>
            </a:r>
          </a:p>
          <a:p>
            <a:r>
              <a:rPr lang="en-US" b="1" dirty="0">
                <a:latin typeface="Barlow" pitchFamily="2" charset="77"/>
              </a:rPr>
              <a:t>Eliza Pepper</a:t>
            </a:r>
          </a:p>
          <a:p>
            <a:r>
              <a:rPr lang="en-US" b="1" dirty="0">
                <a:latin typeface="Barlow" pitchFamily="2" charset="77"/>
              </a:rPr>
              <a:t>Uma Suri</a:t>
            </a:r>
          </a:p>
          <a:p>
            <a:r>
              <a:rPr lang="en-US" b="1" dirty="0">
                <a:latin typeface="Barlow" pitchFamily="2" charset="77"/>
              </a:rPr>
              <a:t>Cicely Norman</a:t>
            </a:r>
          </a:p>
          <a:p>
            <a:r>
              <a:rPr lang="en-US" b="1" dirty="0">
                <a:latin typeface="Barlow" pitchFamily="2" charset="77"/>
              </a:rPr>
              <a:t>Claire Coates</a:t>
            </a:r>
          </a:p>
          <a:p>
            <a:r>
              <a:rPr lang="en-US" b="1" dirty="0">
                <a:latin typeface="Barlow" pitchFamily="2" charset="77"/>
              </a:rPr>
              <a:t>Philippa Somerset</a:t>
            </a:r>
          </a:p>
          <a:p>
            <a:r>
              <a:rPr lang="en-US" b="1" dirty="0">
                <a:latin typeface="Barlow" pitchFamily="2" charset="77"/>
              </a:rPr>
              <a:t>Jonathan Powell</a:t>
            </a:r>
          </a:p>
          <a:p>
            <a:r>
              <a:rPr lang="en-US" b="1" dirty="0" err="1">
                <a:latin typeface="Barlow" pitchFamily="2" charset="77"/>
              </a:rPr>
              <a:t>Hatty</a:t>
            </a:r>
            <a:r>
              <a:rPr lang="en-US" b="1" dirty="0">
                <a:latin typeface="Barlow" pitchFamily="2" charset="77"/>
              </a:rPr>
              <a:t> Nash</a:t>
            </a:r>
          </a:p>
          <a:p>
            <a:r>
              <a:rPr lang="en-US" b="1" dirty="0" err="1">
                <a:latin typeface="Barlow" pitchFamily="2" charset="77"/>
              </a:rPr>
              <a:t>Merel</a:t>
            </a:r>
            <a:r>
              <a:rPr lang="en-US" b="1" dirty="0">
                <a:latin typeface="Barlow" pitchFamily="2" charset="77"/>
              </a:rPr>
              <a:t> van </a:t>
            </a:r>
            <a:r>
              <a:rPr lang="en-US" b="1" dirty="0" err="1">
                <a:latin typeface="Barlow" pitchFamily="2" charset="77"/>
              </a:rPr>
              <a:t>Schooten</a:t>
            </a:r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Cameron White</a:t>
            </a:r>
          </a:p>
          <a:p>
            <a:r>
              <a:rPr lang="en-US" b="1" dirty="0">
                <a:latin typeface="Barlow" pitchFamily="2" charset="77"/>
              </a:rPr>
              <a:t>George Richmond</a:t>
            </a:r>
          </a:p>
          <a:p>
            <a:r>
              <a:rPr lang="en-US" b="1" dirty="0">
                <a:latin typeface="Barlow" pitchFamily="2" charset="77"/>
              </a:rPr>
              <a:t>Matt Green</a:t>
            </a:r>
          </a:p>
          <a:p>
            <a:r>
              <a:rPr lang="en-US" b="1" dirty="0">
                <a:latin typeface="Barlow" pitchFamily="2" charset="77"/>
              </a:rPr>
              <a:t>Simon Ruggles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4D64F4-2017-9440-86B7-72E6DAEE6E81}"/>
              </a:ext>
            </a:extLst>
          </p:cNvPr>
          <p:cNvSpPr txBox="1"/>
          <p:nvPr/>
        </p:nvSpPr>
        <p:spPr>
          <a:xfrm>
            <a:off x="9304872" y="1543973"/>
            <a:ext cx="2751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rlow" pitchFamily="2" charset="77"/>
              </a:rPr>
              <a:t>EVERYONE who transitioned to broadcasting from home</a:t>
            </a:r>
          </a:p>
          <a:p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EVERYONE who made any content for Cam FM this year</a:t>
            </a:r>
          </a:p>
          <a:p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EVERYONE who came along to our online events</a:t>
            </a:r>
          </a:p>
          <a:p>
            <a:endParaRPr lang="en-US" b="1" dirty="0">
              <a:latin typeface="Barlow" pitchFamily="2" charset="77"/>
            </a:endParaRPr>
          </a:p>
          <a:p>
            <a:r>
              <a:rPr lang="en-US" b="1" dirty="0">
                <a:latin typeface="Barlow" pitchFamily="2" charset="77"/>
              </a:rPr>
              <a:t>ARU and Fitzwilliam College</a:t>
            </a:r>
          </a:p>
        </p:txBody>
      </p:sp>
    </p:spTree>
    <p:extLst>
      <p:ext uri="{BB962C8B-B14F-4D97-AF65-F5344CB8AC3E}">
        <p14:creationId xmlns:p14="http://schemas.microsoft.com/office/powerpoint/2010/main" val="396263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3D495B-364C-DA46-A4DD-41443546A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CAB702-7D9D-C444-8E97-F1139B210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08" b="6750"/>
          <a:stretch/>
        </p:blipFill>
        <p:spPr>
          <a:xfrm>
            <a:off x="0" y="0"/>
            <a:ext cx="12185089" cy="6858000"/>
          </a:xfrm>
          <a:prstGeom prst="rect">
            <a:avLst/>
          </a:prstGeom>
        </p:spPr>
      </p:pic>
      <p:pic>
        <p:nvPicPr>
          <p:cNvPr id="5" name="Graphic 4" descr="Covid-19 with solid fill">
            <a:extLst>
              <a:ext uri="{FF2B5EF4-FFF2-40B4-BE49-F238E27FC236}">
                <a16:creationId xmlns:a16="http://schemas.microsoft.com/office/drawing/2014/main" id="{204C8603-0A2B-5648-9438-054D28B3A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43" y="5696857"/>
            <a:ext cx="732971" cy="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65704616-4BB0-E149-832F-A3BDC733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B5012C4-F859-D345-A37D-72791BCFF360}"/>
              </a:ext>
            </a:extLst>
          </p:cNvPr>
          <p:cNvSpPr/>
          <p:nvPr/>
        </p:nvSpPr>
        <p:spPr>
          <a:xfrm>
            <a:off x="8821783" y="2292531"/>
            <a:ext cx="3370217" cy="2272937"/>
          </a:xfrm>
          <a:prstGeom prst="cloudCallout">
            <a:avLst>
              <a:gd name="adj1" fmla="val -104942"/>
              <a:gd name="adj2" fmla="val -1087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Barlow Black" pitchFamily="2" charset="77"/>
              </a:rPr>
              <a:t>£841 raised!</a:t>
            </a:r>
          </a:p>
        </p:txBody>
      </p:sp>
    </p:spTree>
    <p:extLst>
      <p:ext uri="{BB962C8B-B14F-4D97-AF65-F5344CB8AC3E}">
        <p14:creationId xmlns:p14="http://schemas.microsoft.com/office/powerpoint/2010/main" val="408879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posing&#10;&#10;Description automatically generated">
            <a:extLst>
              <a:ext uri="{FF2B5EF4-FFF2-40B4-BE49-F238E27FC236}">
                <a16:creationId xmlns:a16="http://schemas.microsoft.com/office/drawing/2014/main" id="{FE8383DD-0EC0-B341-9056-AA3343F8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person, different, posing&#10;&#10;Description automatically generated">
            <a:extLst>
              <a:ext uri="{FF2B5EF4-FFF2-40B4-BE49-F238E27FC236}">
                <a16:creationId xmlns:a16="http://schemas.microsoft.com/office/drawing/2014/main" id="{D29C607C-1D0F-6545-8B10-0F4763D6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827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4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F153C4D-58B8-8C41-8EAB-2ED668FF3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Award ribbon with star">
            <a:extLst>
              <a:ext uri="{FF2B5EF4-FFF2-40B4-BE49-F238E27FC236}">
                <a16:creationId xmlns:a16="http://schemas.microsoft.com/office/drawing/2014/main" id="{7DA8BB1D-00EE-DC4A-81AE-111225781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6057" y="5402942"/>
            <a:ext cx="1778000" cy="1778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C9C178B-515A-F34D-B173-07BC55E21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10914" y="0"/>
            <a:ext cx="1111597" cy="6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58E120DE-F0F1-D248-AB73-203EBCBF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0F71658-272B-7542-B051-718EFDE84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461" y="1750421"/>
            <a:ext cx="2939143" cy="2939143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6BA2076-15B5-E642-B153-B08A0BE84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18" y="1750421"/>
            <a:ext cx="2939143" cy="2939143"/>
          </a:xfrm>
          <a:prstGeom prst="rect">
            <a:avLst/>
          </a:prstGeom>
        </p:spPr>
      </p:pic>
      <p:pic>
        <p:nvPicPr>
          <p:cNvPr id="9" name="Picture 8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19E89A88-090C-DE4C-A3A3-CF727053C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175" y="1750420"/>
            <a:ext cx="2939143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411317-7307-A14A-A893-3E5FFEAA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7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2ADA8B-020D-F64A-9556-A1C06F11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62A5A-CE07-1E4B-AB65-3696F1474EAD}"/>
              </a:ext>
            </a:extLst>
          </p:cNvPr>
          <p:cNvSpPr/>
          <p:nvPr/>
        </p:nvSpPr>
        <p:spPr>
          <a:xfrm>
            <a:off x="0" y="6021977"/>
            <a:ext cx="12192000" cy="444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3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D15BABE1-565D-1142-B2BB-80580738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5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113</Words>
  <Application>Microsoft Macintosh PowerPoint</Application>
  <PresentationFormat>Widescreen</PresentationFormat>
  <Paragraphs>56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Barlow</vt:lpstr>
      <vt:lpstr>Barlow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E.K. Bladon</dc:creator>
  <cp:lastModifiedBy>E.K. Bladon</cp:lastModifiedBy>
  <cp:revision>22</cp:revision>
  <dcterms:created xsi:type="dcterms:W3CDTF">2021-03-13T11:47:08Z</dcterms:created>
  <dcterms:modified xsi:type="dcterms:W3CDTF">2021-03-17T19:34:37Z</dcterms:modified>
</cp:coreProperties>
</file>